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1" r:id="rId20"/>
    <p:sldId id="308" r:id="rId21"/>
    <p:sldId id="283" r:id="rId22"/>
    <p:sldId id="298" r:id="rId23"/>
    <p:sldId id="285" r:id="rId24"/>
    <p:sldId id="313" r:id="rId25"/>
    <p:sldId id="286" r:id="rId26"/>
    <p:sldId id="272" r:id="rId27"/>
    <p:sldId id="271" r:id="rId28"/>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021" dt="2023-06-11T15:01:12.815"/>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61868" autoAdjust="0"/>
  </p:normalViewPr>
  <p:slideViewPr>
    <p:cSldViewPr snapToGrid="0">
      <p:cViewPr varScale="1">
        <p:scale>
          <a:sx n="42" d="100"/>
          <a:sy n="42" d="100"/>
        </p:scale>
        <p:origin x="1902" y="5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pc:chgData name="Shahar Shalom" userId="c1657878-da89-43af-9535-4a8d3e59b096" providerId="ADAL" clId="{0DFD336B-F2C6-422F-A42F-66B4956C4F2A}" dt="2023-06-11T15:02:22.252" v="6016" actId="20577"/>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1T12:49:02.501" v="3841" actId="13822"/>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1T12:47:16.555" v="3754" actId="14100"/>
          <ac:graphicFrameMkLst>
            <pc:docMk/>
            <pc:sldMk cId="4081833817" sldId="270"/>
            <ac:graphicFrameMk id="3" creationId="{BFE5EF96-0A3F-96D2-C82D-1C85BF1780F2}"/>
          </ac:graphicFrameMkLst>
        </pc:graphicFrameChg>
      </pc:sldChg>
      <pc:sldChg chg="addSp delSp modSp add del mod">
        <pc:chgData name="Shahar Shalom" userId="c1657878-da89-43af-9535-4a8d3e59b096" providerId="ADAL" clId="{0DFD336B-F2C6-422F-A42F-66B4956C4F2A}" dt="2023-06-11T14:44:49.550" v="5077" actId="1076"/>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NotesTx">
        <pc:chgData name="Shahar Shalom" userId="c1657878-da89-43af-9535-4a8d3e59b096" providerId="ADAL" clId="{0DFD336B-F2C6-422F-A42F-66B4956C4F2A}" dt="2023-06-11T14:58:31.414" v="5977" actId="5793"/>
        <pc:sldMkLst>
          <pc:docMk/>
          <pc:sldMk cId="1553754167" sldId="283"/>
        </pc:sldMkLst>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1T14:57:36.108" v="5950" actId="14100"/>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pc:chgData name="Shahar Shalom" userId="c1657878-da89-43af-9535-4a8d3e59b096" providerId="ADAL" clId="{0DFD336B-F2C6-422F-A42F-66B4956C4F2A}" dt="2023-06-11T14:42:20.224" v="5005" actId="14100"/>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1T14:21:34.417" v="4827" actId="14100"/>
          <ac:spMkLst>
            <pc:docMk/>
            <pc:sldMk cId="2999973650" sldId="294"/>
            <ac:spMk id="5" creationId="{13A59DE5-8A89-B622-D3AA-2F1A8CE26C75}"/>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mod">
          <ac:chgData name="Shahar Shalom" userId="c1657878-da89-43af-9535-4a8d3e59b096" providerId="ADAL" clId="{0DFD336B-F2C6-422F-A42F-66B4956C4F2A}" dt="2023-06-11T14:42:20.224" v="5005" actId="14100"/>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0T08:47:42.340" v="1405"/>
          <ac:picMkLst>
            <pc:docMk/>
            <pc:sldMk cId="2999973650" sldId="294"/>
            <ac:picMk id="9" creationId="{51D1441F-0659-FD7E-6D1C-999462045549}"/>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NotesTx">
        <pc:chgData name="Shahar Shalom" userId="c1657878-da89-43af-9535-4a8d3e59b096" providerId="ADAL" clId="{0DFD336B-F2C6-422F-A42F-66B4956C4F2A}" dt="2023-06-11T14:58:25.574" v="5975" actId="20577"/>
        <pc:sldMkLst>
          <pc:docMk/>
          <pc:sldMk cId="1381085122" sldId="298"/>
        </pc:sldMkLst>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1T14:57:32.076" v="5949" actId="14100"/>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1T14:40:57.717" v="4959" actId="962"/>
        <pc:sldMkLst>
          <pc:docMk/>
          <pc:sldMk cId="442118187" sldId="299"/>
        </pc:sldMkLst>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1T14:36:35.597" v="4889"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modCrop">
          <ac:chgData name="Shahar Shalom" userId="c1657878-da89-43af-9535-4a8d3e59b096" providerId="ADAL" clId="{0DFD336B-F2C6-422F-A42F-66B4956C4F2A}" dt="2023-06-11T14:36:37.652" v="4890" actId="1076"/>
          <ac:picMkLst>
            <pc:docMk/>
            <pc:sldMk cId="442118187" sldId="299"/>
            <ac:picMk id="8" creationId="{879965CA-8769-BF97-C05D-74DB9CC09CD7}"/>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mod">
          <ac:chgData name="Shahar Shalom" userId="c1657878-da89-43af-9535-4a8d3e59b096" providerId="ADAL" clId="{0DFD336B-F2C6-422F-A42F-66B4956C4F2A}" dt="2023-06-11T14:36:25.012" v="4859" actId="1076"/>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mod">
          <ac:chgData name="Shahar Shalom" userId="c1657878-da89-43af-9535-4a8d3e59b096" providerId="ADAL" clId="{0DFD336B-F2C6-422F-A42F-66B4956C4F2A}" dt="2023-06-11T14:40:57.717" v="4959" actId="962"/>
          <ac:picMkLst>
            <pc:docMk/>
            <pc:sldMk cId="442118187" sldId="299"/>
            <ac:picMk id="20" creationId="{4014C4D7-F835-0FE1-982E-BA93C9B7BA49}"/>
          </ac:picMkLst>
        </pc:picChg>
      </pc:sldChg>
      <pc:sldChg chg="addSp delSp modSp mod modNotesTx">
        <pc:chgData name="Shahar Shalom" userId="c1657878-da89-43af-9535-4a8d3e59b096" providerId="ADAL" clId="{0DFD336B-F2C6-422F-A42F-66B4956C4F2A}" dt="2023-06-11T15:02:22.252" v="6016" actId="20577"/>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1T15:02:22.252" v="6016"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1T14:59:00.233" v="5985" actId="1076"/>
          <ac:spMkLst>
            <pc:docMk/>
            <pc:sldMk cId="265341661" sldId="300"/>
            <ac:spMk id="15" creationId="{B8128F49-8AF1-7968-15DF-A4C55705775F}"/>
          </ac:spMkLst>
        </pc:spChg>
        <pc:spChg chg="add mod ord">
          <ac:chgData name="Shahar Shalom" userId="c1657878-da89-43af-9535-4a8d3e59b096" providerId="ADAL" clId="{0DFD336B-F2C6-422F-A42F-66B4956C4F2A}" dt="2023-06-11T14:59:02.143" v="5986" actId="1076"/>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1T14:58:56.166" v="5984"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NotesTx">
        <pc:chgData name="Shahar Shalom" userId="c1657878-da89-43af-9535-4a8d3e59b096" providerId="ADAL" clId="{0DFD336B-F2C6-422F-A42F-66B4956C4F2A}" dt="2023-06-11T14:42:08.581" v="4999" actId="1076"/>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0T08:42:59.198" v="1287" actId="14100"/>
          <ac:spMkLst>
            <pc:docMk/>
            <pc:sldMk cId="2892199398" sldId="301"/>
            <ac:spMk id="5" creationId="{19F36263-FEBC-AFAE-B148-E0C34F0F4060}"/>
          </ac:spMkLst>
        </pc:spChg>
        <pc:spChg chg="add mod">
          <ac:chgData name="Shahar Shalom" userId="c1657878-da89-43af-9535-4a8d3e59b096" providerId="ADAL" clId="{0DFD336B-F2C6-422F-A42F-66B4956C4F2A}" dt="2023-06-11T14:41:57.155" v="4995" actId="1035"/>
          <ac:spMkLst>
            <pc:docMk/>
            <pc:sldMk cId="2892199398" sldId="301"/>
            <ac:spMk id="14" creationId="{18C67DC9-4652-0AC5-9282-E148638CBC08}"/>
          </ac:spMkLst>
        </pc:spChg>
        <pc:spChg chg="add mod">
          <ac:chgData name="Shahar Shalom" userId="c1657878-da89-43af-9535-4a8d3e59b096" providerId="ADAL" clId="{0DFD336B-F2C6-422F-A42F-66B4956C4F2A}" dt="2023-06-11T14:41:57.155" v="4995" actId="1035"/>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ac:chgData name="Shahar Shalom" userId="c1657878-da89-43af-9535-4a8d3e59b096" providerId="ADAL" clId="{0DFD336B-F2C6-422F-A42F-66B4956C4F2A}" dt="2023-06-11T14:42:08.581" v="4999" actId="107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modCrop">
          <ac:chgData name="Shahar Shalom" userId="c1657878-da89-43af-9535-4a8d3e59b096" providerId="ADAL" clId="{0DFD336B-F2C6-422F-A42F-66B4956C4F2A}" dt="2023-06-10T08:30:13.300" v="210" actId="1076"/>
          <ac:picMkLst>
            <pc:docMk/>
            <pc:sldMk cId="2892199398" sldId="301"/>
            <ac:picMk id="13" creationId="{33BF3A1B-1CBC-DAAF-D487-C7F022BC2C94}"/>
          </ac:picMkLst>
        </pc:picChg>
        <pc:picChg chg="add mod">
          <ac:chgData name="Shahar Shalom" userId="c1657878-da89-43af-9535-4a8d3e59b096" providerId="ADAL" clId="{0DFD336B-F2C6-422F-A42F-66B4956C4F2A}" dt="2023-06-11T14:42:03.973" v="4997" actId="1076"/>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modNotesTx">
        <pc:chgData name="Shahar Shalom" userId="c1657878-da89-43af-9535-4a8d3e59b096" providerId="ADAL" clId="{0DFD336B-F2C6-422F-A42F-66B4956C4F2A}" dt="2023-06-11T14:41:32.406" v="4966" actId="1076"/>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1T14:37:15.165" v="4904" actId="14100"/>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ac:chgData name="Shahar Shalom" userId="c1657878-da89-43af-9535-4a8d3e59b096" providerId="ADAL" clId="{0DFD336B-F2C6-422F-A42F-66B4956C4F2A}" dt="2023-06-11T14:37:09.418" v="4902" actId="1076"/>
          <ac:picMkLst>
            <pc:docMk/>
            <pc:sldMk cId="650086389" sldId="304"/>
            <ac:picMk id="8" creationId="{5CE4D5BE-D0B6-AEB7-F71F-2B94BEE7AD68}"/>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1T14:38:02.171" v="4927"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mod">
          <ac:chgData name="Shahar Shalom" userId="c1657878-da89-43af-9535-4a8d3e59b096" providerId="ADAL" clId="{0DFD336B-F2C6-422F-A42F-66B4956C4F2A}" dt="2023-06-11T14:41:32.406" v="4966" actId="1076"/>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pc:chgData name="Shahar Shalom" userId="c1657878-da89-43af-9535-4a8d3e59b096" providerId="ADAL" clId="{0DFD336B-F2C6-422F-A42F-66B4956C4F2A}" dt="2023-06-11T14:42:28.718" v="5009" actId="27614"/>
        <pc:sldMkLst>
          <pc:docMk/>
          <pc:sldMk cId="401177582" sldId="306"/>
        </pc:sldMkLst>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0T08:47:42.929" v="1406"/>
          <ac:picMkLst>
            <pc:docMk/>
            <pc:sldMk cId="401177582" sldId="306"/>
            <ac:picMk id="5" creationId="{264C96C8-24A1-7433-A785-23F3D5E5F336}"/>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mod">
          <ac:chgData name="Shahar Shalom" userId="c1657878-da89-43af-9535-4a8d3e59b096" providerId="ADAL" clId="{0DFD336B-F2C6-422F-A42F-66B4956C4F2A}" dt="2023-06-11T14:42:28.718" v="5009" actId="27614"/>
          <ac:picMkLst>
            <pc:docMk/>
            <pc:sldMk cId="401177582" sldId="306"/>
            <ac:picMk id="10" creationId="{CD8F455D-12EE-306A-7E2C-74908610D0C4}"/>
          </ac:picMkLst>
        </pc:picChg>
      </pc:sldChg>
      <pc:sldChg chg="addSp delSp modSp add mod">
        <pc:chgData name="Shahar Shalom" userId="c1657878-da89-43af-9535-4a8d3e59b096" providerId="ADAL" clId="{0DFD336B-F2C6-422F-A42F-66B4956C4F2A}" dt="2023-06-11T14:44:37.441" v="5075" actId="478"/>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ac:chgData name="Shahar Shalom" userId="c1657878-da89-43af-9535-4a8d3e59b096" providerId="ADAL" clId="{0DFD336B-F2C6-422F-A42F-66B4956C4F2A}" dt="2023-06-11T14:43:31.180" v="5051" actId="1076"/>
          <ac:picMkLst>
            <pc:docMk/>
            <pc:sldMk cId="1167303889" sldId="307"/>
            <ac:picMk id="29" creationId="{8A5B14B1-7357-8AC1-FA20-E892AF3A2C6B}"/>
          </ac:picMkLst>
        </pc:picChg>
        <pc:picChg chg="add mod">
          <ac:chgData name="Shahar Shalom" userId="c1657878-da89-43af-9535-4a8d3e59b096" providerId="ADAL" clId="{0DFD336B-F2C6-422F-A42F-66B4956C4F2A}" dt="2023-06-11T14:43:29.516" v="5050" actId="1076"/>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1T14:44:52.030" v="5079" actId="1076"/>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0T08:45:42.738" v="1388" actId="1076"/>
        <pc:sldMkLst>
          <pc:docMk/>
          <pc:sldMk cId="2542085528" sldId="312"/>
        </pc:sldMkLst>
        <pc:spChg chg="mod">
          <ac:chgData name="Shahar Shalom" userId="c1657878-da89-43af-9535-4a8d3e59b096" providerId="ADAL" clId="{0DFD336B-F2C6-422F-A42F-66B4956C4F2A}" dt="2023-06-10T08:45:42.738" v="1388" actId="1076"/>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המשתתפים שסיימו למלא את השאלון במלואו.</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(נכון ל10 במאי) &gt;&gt; נותרנו עם 1,873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תינוקות שהשלימו את השנה השניה לחייהם</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כל המשתנים של השנה הראשונה ובנוסף: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a:effectLst>
          <a:outerShdw blurRad="50800" dist="38100" dir="2700000" algn="tl" rotWithShape="0">
            <a:prstClr val="black">
              <a:alpha val="40000"/>
            </a:prstClr>
          </a:outerShdw>
        </a:effectLst>
      </dgm:spPr>
      <dgm:t>
        <a:bodyPr/>
        <a:lstStyle/>
        <a:p>
          <a:pPr algn="r" rtl="1"/>
          <a:r>
            <a:rPr lang="he-IL" sz="2000" dirty="0">
              <a:highlight>
                <a:srgbClr val="C0C0C0"/>
              </a:highlight>
              <a:latin typeface="Calibri Light" panose="020F0302020204030204" pitchFamily="34" charset="0"/>
              <a:cs typeface="Calibri Light" panose="020F0302020204030204" pitchFamily="34" charset="0"/>
            </a:rPr>
            <a:t>קבוצת הלידה של התינוק</a:t>
          </a: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 מיקום הילד במשפחה</a:t>
          </a:r>
          <a:endParaRPr lang="he-IL" sz="2200" dirty="0">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המשתתפים שסיימו למלא את השאלון במלואו.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תינוקות שהשלימו את השנה השניה לחייהם</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(נכון ל10 במאי) &gt;&gt; נותרנו עם 1,873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כל המשתנים של השנה הראשונה ובנוסף: </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highlight>
                <a:srgbClr val="C0C0C0"/>
              </a:highlight>
              <a:latin typeface="Calibri Light" panose="020F0302020204030204" pitchFamily="34" charset="0"/>
              <a:cs typeface="Calibri Light" panose="020F0302020204030204" pitchFamily="34" charset="0"/>
            </a:rPr>
            <a:t>קבוצת הלידה של התינוק</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מספר ילדים בבית -1</a:t>
          </a:r>
        </a:p>
      </dsp:txBody>
      <dsp:txXfrm>
        <a:off x="677589" y="3527889"/>
        <a:ext cx="1231406" cy="7388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מספר ילדים בבית -1</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 מיקום הילד במשפחה</a:t>
          </a:r>
          <a:endParaRPr lang="he-IL" sz="2200" kern="1200" dirty="0">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כ"ג/סיון/תשפ"ג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בדומה לגרף הקודם, בשנה השניה נראית מגמת עליה בערכים של מקדמי הרגרסיה של כל קבוצת תאריכי לידה. </a:t>
            </a:r>
          </a:p>
          <a:p>
            <a:pPr marL="171450" indent="-171450" algn="r" rtl="1">
              <a:buFontTx/>
              <a:buChar char="-"/>
            </a:pPr>
            <a:r>
              <a:rPr lang="he-IL" dirty="0"/>
              <a:t>המקדמים של שלושת הקבוצות האחרונות מובהקים סטטיסטית.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בשקף הזה יצרנו פרדיקציה למהי ההסתברות של תינוק אופייני (אותו תינוק עם שינוי יחיד בתאריך הלידה) </a:t>
            </a:r>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205505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845711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בחלק זה יצרנו תחזית של הסיכוי לתינוק לחלות בשנה הראשונה לחייו לפי מאפיינים נפוצים של התינוקות- להקריא את המאפיינים, כאשר כל תצפית היא תינוק עם המאפיינים הרשומים ותאריך לידה אחר ברצף תאריכי הלידה שלנו.</a:t>
            </a:r>
          </a:p>
          <a:p>
            <a:pPr algn="r" rtl="1"/>
            <a:r>
              <a:rPr lang="he-IL" dirty="0"/>
              <a:t>מה שרואים בגרף זה את הסיכוי של אותו תינוק טיפוסי לחלות בשנה הראשונה לחייו בתאריכי הלידה השונים.</a:t>
            </a:r>
          </a:p>
          <a:p>
            <a:pPr algn="r" rtl="1"/>
            <a:r>
              <a:rPr lang="he-IL" dirty="0"/>
              <a:t>ניתן לראות שיש עלייה </a:t>
            </a:r>
            <a:r>
              <a:rPr lang="he-IL" dirty="0" err="1"/>
              <a:t>בהמלך</a:t>
            </a:r>
            <a:r>
              <a:rPr lang="he-IL" dirty="0"/>
              <a:t> תינוקות שכבר היו בני שנה כשהתפרצה הקורונה, לאחר מכן ירידה קלה אצל תינוקות שהשנה הראשונה שלהם הייתה במהלך הקורונה. ולאחר מכן ישנה עלייה.</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בגם בחלק זה יצרנו תינוק טיפוסי בדומה למאפיינים של התינוק הקודם רק שהפעם הפרדיקציה הינה על השנה הניה לחיי התינוק ולכן הפרדיקציה כוללת את הפרמטרים הבאים : להקריא.</a:t>
            </a:r>
          </a:p>
          <a:p>
            <a:pPr algn="r" rtl="1"/>
            <a:r>
              <a:rPr lang="he-IL" dirty="0"/>
              <a:t>בגרף רואים את הפרדיקציה של התינוק לחלות בשנה השנייה כתלות בתאריך הלידה שמשתנה.</a:t>
            </a:r>
          </a:p>
          <a:p>
            <a:pPr algn="r" rtl="1"/>
            <a:r>
              <a:rPr lang="he-IL" dirty="0"/>
              <a:t>כאן ניתן לראות עלייה עקבית בסיכוי לחולי בשנה השנייה ככל שהתינוק נולד אל תוך הקורונה</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23</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27</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כן- מצויין. רק נחזור על הנקודות המרכזיות.</a:t>
            </a:r>
          </a:p>
          <a:p>
            <a:pPr marL="171450" indent="-171450" algn="r" rtl="1">
              <a:buFontTx/>
              <a:buChar char="-"/>
            </a:pPr>
            <a:endParaRPr lang="he-IL" dirty="0"/>
          </a:p>
          <a:p>
            <a:pPr marL="171450" indent="-171450" algn="r" rtl="1">
              <a:buFontTx/>
              <a:buChar char="-"/>
            </a:pPr>
            <a:r>
              <a:rPr lang="he-IL" dirty="0"/>
              <a:t>לא-</a:t>
            </a:r>
          </a:p>
          <a:p>
            <a:pPr marL="171450" indent="-171450" algn="r" rtl="1">
              <a:buFontTx/>
              <a:buChar char="-"/>
            </a:pPr>
            <a:endParaRPr lang="he-IL" dirty="0"/>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כמו רגרסיה לינארית חוקרת כיצד משתנים בלתי תלויים משפיעים על משתנה תלוי אחד על ידי הסתכלות על ערכי נתונים היסטוריים.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 רגרסיה לוגיבטית המשתנה המוסבר הוא אינדיקטור- כלומר הא מקבל את הערכים 0 או 1 כמו במקרה שלנו- חולה או לא חולה.</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בעצם במודל הלוגיסטי ישנה פונקציה לינארית של המשתנים המסבירים שקומבינציה בינם לבין מקדם שניתן להם מפיק משתנה המחזיר ערכים בין 0 ל-1 וכך ניתן לסווג לחולה/ לא חולה.</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ניתן גם לייצג את הפונקציה הלוגיסטית בתור סוכיי לוג-אודס-רשיו.</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מודל הרגרסיה מכיל את כל המשתנים שנראו לנו רלבנטיים בשביל לייצר פרדיקציה למחלה אוטופית בשנה הראשונה לחייו של התינוק. </a:t>
            </a:r>
            <a:endParaRPr lang="en-US" dirty="0"/>
          </a:p>
          <a:p>
            <a:pPr marL="171450" indent="-171450" algn="r" rtl="1">
              <a:buFontTx/>
              <a:buChar char="-"/>
            </a:pPr>
            <a:r>
              <a:rPr lang="he-IL" dirty="0"/>
              <a:t>כל קו בגרף מציג את המקדם של כל קבוצת תאריכי לידה ברגרסיה (עם ר"ס ברמת מובהקות של 95%) </a:t>
            </a:r>
          </a:p>
          <a:p>
            <a:pPr marL="0" indent="0" algn="r" rtl="1">
              <a:buFontTx/>
              <a:buNone/>
            </a:pPr>
            <a:r>
              <a:rPr lang="he-IL" dirty="0"/>
              <a:t>בגלל שהנתונים חולקו ל4 קבוצות קיבלנו פונקציה קבועה למקוטעים עם קפיצות. </a:t>
            </a:r>
          </a:p>
          <a:p>
            <a:pPr marL="0" indent="0" algn="r" rtl="1">
              <a:buFontTx/>
              <a:buNone/>
            </a:pPr>
            <a:endParaRPr lang="he-IL" dirty="0"/>
          </a:p>
          <a:p>
            <a:pPr marL="0" indent="0" algn="r" rtl="1">
              <a:buFontTx/>
              <a:buNone/>
            </a:pPr>
            <a:r>
              <a:rPr lang="he-IL" dirty="0"/>
              <a:t>שני המקדמים המובהקים הם של הקבוצה השניה והשלישית ( מספר גדול של נתונים בשתי הקבוצות האלו) </a:t>
            </a:r>
          </a:p>
          <a:p>
            <a:pPr marL="0" indent="0" algn="r" rtl="1">
              <a:buFontTx/>
              <a:buNone/>
            </a:pPr>
            <a:endParaRPr lang="he-IL" dirty="0"/>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slide" Target="slide2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2.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2.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3.jpe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4.png"/><Relationship Id="rId7" Type="http://schemas.openxmlformats.org/officeDocument/2006/relationships/diagramLayout" Target="../diagrams/layout4.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openxmlformats.org/officeDocument/2006/relationships/image" Target="../media/image24.jpeg"/><Relationship Id="rId10" Type="http://schemas.microsoft.com/office/2007/relationships/diagramDrawing" Target="../diagrams/drawing4.xml"/><Relationship Id="rId4" Type="http://schemas.microsoft.com/office/2007/relationships/hdphoto" Target="../media/hdphoto1.wdp"/><Relationship Id="rId9" Type="http://schemas.openxmlformats.org/officeDocument/2006/relationships/diagramColors" Target="../diagrams/colors4.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4.png"/><Relationship Id="rId7" Type="http://schemas.openxmlformats.org/officeDocument/2006/relationships/diagramLayout" Target="../diagrams/layout5.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25.jpeg"/><Relationship Id="rId10" Type="http://schemas.microsoft.com/office/2007/relationships/diagramDrawing" Target="../diagrams/drawing5.xml"/><Relationship Id="rId4" Type="http://schemas.microsoft.com/office/2007/relationships/hdphoto" Target="../media/hdphoto1.wdp"/><Relationship Id="rId9" Type="http://schemas.openxmlformats.org/officeDocument/2006/relationships/diagramColors" Target="../diagrams/colors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6.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g"/><Relationship Id="rId7" Type="http://schemas.openxmlformats.org/officeDocument/2006/relationships/diagramColors" Target="../diagrams/colors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2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355330" y="5191761"/>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8" name="Picture 7">
            <a:extLst>
              <a:ext uri="{FF2B5EF4-FFF2-40B4-BE49-F238E27FC236}">
                <a16:creationId xmlns:a16="http://schemas.microsoft.com/office/drawing/2014/main" id="{5CE4D5BE-D0B6-AEB7-F71F-2B94BEE7AD68}"/>
              </a:ext>
            </a:extLst>
          </p:cNvPr>
          <p:cNvPicPr>
            <a:picLocks noChangeAspect="1"/>
          </p:cNvPicPr>
          <p:nvPr/>
        </p:nvPicPr>
        <p:blipFill>
          <a:blip r:embed="rId6"/>
          <a:stretch>
            <a:fillRect/>
          </a:stretch>
        </p:blipFill>
        <p:spPr>
          <a:xfrm>
            <a:off x="58941" y="128379"/>
            <a:ext cx="4399838" cy="3807685"/>
          </a:xfrm>
          <a:prstGeom prst="rect">
            <a:avLst/>
          </a:prstGeom>
        </p:spPr>
      </p:pic>
      <p:sp>
        <p:nvSpPr>
          <p:cNvPr id="6" name="Rectangle: Rounded Corners 5">
            <a:extLst>
              <a:ext uri="{FF2B5EF4-FFF2-40B4-BE49-F238E27FC236}">
                <a16:creationId xmlns:a16="http://schemas.microsoft.com/office/drawing/2014/main" id="{592DCC77-5982-D8F3-227A-5488C79EB71F}"/>
              </a:ext>
            </a:extLst>
          </p:cNvPr>
          <p:cNvSpPr/>
          <p:nvPr/>
        </p:nvSpPr>
        <p:spPr>
          <a:xfrm>
            <a:off x="0" y="3268531"/>
            <a:ext cx="4542183" cy="719319"/>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9" name="Picture 18" descr="A picture containing text, screenshot, diagram, line&#10;&#10;Description automatically generated">
            <a:extLst>
              <a:ext uri="{FF2B5EF4-FFF2-40B4-BE49-F238E27FC236}">
                <a16:creationId xmlns:a16="http://schemas.microsoft.com/office/drawing/2014/main" id="{8A0969F4-6381-83D5-51E1-2F57413E75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0386" y="1350877"/>
            <a:ext cx="6836031" cy="5127023"/>
          </a:xfrm>
          <a:prstGeom prst="rect">
            <a:avLst/>
          </a:prstGeom>
        </p:spPr>
      </p:pic>
    </p:spTree>
    <p:extLst>
      <p:ext uri="{BB962C8B-B14F-4D97-AF65-F5344CB8AC3E}">
        <p14:creationId xmlns:p14="http://schemas.microsoft.com/office/powerpoint/2010/main" val="650086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לוגיסטי</a:t>
            </a:r>
          </a:p>
        </p:txBody>
      </p:sp>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5">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275117"/>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27511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7929" y="2817598"/>
            <a:ext cx="5222168" cy="3916626"/>
          </a:xfrm>
          <a:prstGeom prst="rect">
            <a:avLst/>
          </a:prstGeom>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607" y="2817598"/>
            <a:ext cx="5222168" cy="3916626"/>
          </a:xfrm>
          <a:prstGeom prst="rect">
            <a:avLst/>
          </a:prstGeom>
        </p:spPr>
      </p:pic>
    </p:spTree>
    <p:extLst>
      <p:ext uri="{BB962C8B-B14F-4D97-AF65-F5344CB8AC3E}">
        <p14:creationId xmlns:p14="http://schemas.microsoft.com/office/powerpoint/2010/main" val="289219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2020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2020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השנה השנייה לחייהם –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של 0.62.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10%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8" y="2762470"/>
            <a:ext cx="5222168" cy="3916626"/>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1778912" y="5333650"/>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1852934" y="4511095"/>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996094"/>
            <a:ext cx="11036240" cy="673582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שיוצרים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203923" y="3668209"/>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341251" y="5107684"/>
            <a:ext cx="2103449" cy="1623717"/>
          </a:xfrm>
          <a:prstGeom prst="rect">
            <a:avLst/>
          </a:prstGeom>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72257" y="270766"/>
            <a:ext cx="5326962" cy="3997366"/>
          </a:xfrm>
          <a:prstGeom prst="rect">
            <a:avLst/>
          </a:prstGeom>
        </p:spPr>
      </p:pic>
      <p:sp>
        <p:nvSpPr>
          <p:cNvPr id="5" name="Rectangle: Rounded Corners 4">
            <a:extLst>
              <a:ext uri="{FF2B5EF4-FFF2-40B4-BE49-F238E27FC236}">
                <a16:creationId xmlns:a16="http://schemas.microsoft.com/office/drawing/2014/main" id="{13A59DE5-8A89-B622-D3AA-2F1A8CE26C75}"/>
              </a:ext>
            </a:extLst>
          </p:cNvPr>
          <p:cNvSpPr/>
          <p:nvPr/>
        </p:nvSpPr>
        <p:spPr>
          <a:xfrm>
            <a:off x="94183" y="3443257"/>
            <a:ext cx="5483110" cy="949839"/>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 name="Picture 6" descr="A picture containing plot, text, line, diagram&#10;&#10;Description automatically generated">
            <a:extLst>
              <a:ext uri="{FF2B5EF4-FFF2-40B4-BE49-F238E27FC236}">
                <a16:creationId xmlns:a16="http://schemas.microsoft.com/office/drawing/2014/main" id="{38355447-CC98-CFCB-94F7-5472433AD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843" y="2082927"/>
            <a:ext cx="6153763" cy="4615322"/>
          </a:xfrm>
          <a:prstGeom prst="rect">
            <a:avLst/>
          </a:prstGeom>
        </p:spPr>
      </p:pic>
    </p:spTree>
    <p:extLst>
      <p:ext uri="{BB962C8B-B14F-4D97-AF65-F5344CB8AC3E}">
        <p14:creationId xmlns:p14="http://schemas.microsoft.com/office/powerpoint/2010/main" val="299997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341251" y="5107684"/>
            <a:ext cx="2103449" cy="1623717"/>
          </a:xfrm>
          <a:prstGeom prst="rect">
            <a:avLst/>
          </a:prstGeom>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 name="Picture 9" descr="A picture containing line, text, plot, diagram&#10;&#10;Description automatically generated">
            <a:extLst>
              <a:ext uri="{FF2B5EF4-FFF2-40B4-BE49-F238E27FC236}">
                <a16:creationId xmlns:a16="http://schemas.microsoft.com/office/drawing/2014/main" id="{CD8F455D-12EE-306A-7E2C-74908610D0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7341" y="2019341"/>
            <a:ext cx="6202017" cy="4651513"/>
          </a:xfrm>
          <a:prstGeom prst="rect">
            <a:avLst/>
          </a:prstGeom>
        </p:spPr>
      </p:pic>
    </p:spTree>
    <p:extLst>
      <p:ext uri="{BB962C8B-B14F-4D97-AF65-F5344CB8AC3E}">
        <p14:creationId xmlns:p14="http://schemas.microsoft.com/office/powerpoint/2010/main" val="401177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5">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04651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046513"/>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7165" y="2625236"/>
            <a:ext cx="5577422" cy="4183067"/>
          </a:xfrm>
          <a:prstGeom prst="rect">
            <a:avLst/>
          </a:prstGeom>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415" y="2625237"/>
            <a:ext cx="5577422" cy="4183067"/>
          </a:xfrm>
          <a:prstGeom prst="rect">
            <a:avLst/>
          </a:prstGeom>
        </p:spPr>
      </p:pic>
    </p:spTree>
    <p:extLst>
      <p:ext uri="{BB962C8B-B14F-4D97-AF65-F5344CB8AC3E}">
        <p14:creationId xmlns:p14="http://schemas.microsoft.com/office/powerpoint/2010/main" val="116730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914400" y="674400"/>
            <a:ext cx="9823268" cy="5509200"/>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&amp;</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ראשונה</a:t>
            </a:r>
          </a:p>
        </p:txBody>
      </p:sp>
      <p:pic>
        <p:nvPicPr>
          <p:cNvPr id="6" name="Picture 5" descr="A picture containing text, plot, diagram, line&#10;&#10;Description automatically generated">
            <a:extLst>
              <a:ext uri="{FF2B5EF4-FFF2-40B4-BE49-F238E27FC236}">
                <a16:creationId xmlns:a16="http://schemas.microsoft.com/office/drawing/2014/main" id="{6299663D-7AB5-041A-85CE-890F2B598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13" y="990924"/>
            <a:ext cx="7582548" cy="5686911"/>
          </a:xfrm>
          <a:prstGeom prst="rect">
            <a:avLst/>
          </a:prstGeom>
        </p:spPr>
      </p:pic>
      <p:pic>
        <p:nvPicPr>
          <p:cNvPr id="7" name="Picture 6" descr="A picture containing text, screenshot, diagram, line&#10;&#10;Description automatically generated">
            <a:extLst>
              <a:ext uri="{FF2B5EF4-FFF2-40B4-BE49-F238E27FC236}">
                <a16:creationId xmlns:a16="http://schemas.microsoft.com/office/drawing/2014/main" id="{A104F740-E021-5A57-02B9-7CB3211D6628}"/>
              </a:ext>
            </a:extLst>
          </p:cNvPr>
          <p:cNvPicPr>
            <a:picLocks noChangeAspect="1"/>
          </p:cNvPicPr>
          <p:nvPr/>
        </p:nvPicPr>
        <p:blipFill rotWithShape="1">
          <a:blip r:embed="rId6">
            <a:extLst>
              <a:ext uri="{28A0092B-C50C-407E-A947-70E740481C1C}">
                <a14:useLocalDpi xmlns:a14="http://schemas.microsoft.com/office/drawing/2010/main" val="0"/>
              </a:ext>
            </a:extLst>
          </a:blip>
          <a:srcRect l="83381" t="39102" b="39517"/>
          <a:stretch/>
        </p:blipFill>
        <p:spPr>
          <a:xfrm>
            <a:off x="8286298" y="5054118"/>
            <a:ext cx="2103449" cy="1623717"/>
          </a:xfrm>
          <a:prstGeom prst="rect">
            <a:avLst/>
          </a:prstGeom>
        </p:spPr>
      </p:pic>
    </p:spTree>
    <p:extLst>
      <p:ext uri="{BB962C8B-B14F-4D97-AF65-F5344CB8AC3E}">
        <p14:creationId xmlns:p14="http://schemas.microsoft.com/office/powerpoint/2010/main" val="160787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54DB1CA7-2DE7-4A80-A21B-D9F6755B3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14" y="836722"/>
            <a:ext cx="7802884" cy="5852163"/>
          </a:xfrm>
          <a:prstGeom prst="rect">
            <a:avLst/>
          </a:prstGeom>
        </p:spPr>
      </p:pic>
      <p:pic>
        <p:nvPicPr>
          <p:cNvPr id="8" name="Picture 7" descr="A picture containing text, screenshot, diagram, line&#10;&#10;Description automatically generated">
            <a:extLst>
              <a:ext uri="{FF2B5EF4-FFF2-40B4-BE49-F238E27FC236}">
                <a16:creationId xmlns:a16="http://schemas.microsoft.com/office/drawing/2014/main" id="{9AAAF715-9D73-0B3D-1791-81136AC2DF95}"/>
              </a:ext>
            </a:extLst>
          </p:cNvPr>
          <p:cNvPicPr>
            <a:picLocks noChangeAspect="1"/>
          </p:cNvPicPr>
          <p:nvPr/>
        </p:nvPicPr>
        <p:blipFill rotWithShape="1">
          <a:blip r:embed="rId6">
            <a:extLst>
              <a:ext uri="{28A0092B-C50C-407E-A947-70E740481C1C}">
                <a14:useLocalDpi xmlns:a14="http://schemas.microsoft.com/office/drawing/2010/main" val="0"/>
              </a:ext>
            </a:extLst>
          </a:blip>
          <a:srcRect l="83381" t="39102" b="39517"/>
          <a:stretch/>
        </p:blipFill>
        <p:spPr>
          <a:xfrm>
            <a:off x="8606226" y="5065168"/>
            <a:ext cx="2103449" cy="1623717"/>
          </a:xfrm>
          <a:prstGeom prst="rect">
            <a:avLst/>
          </a:prstGeom>
        </p:spPr>
      </p:pic>
    </p:spTree>
    <p:extLst>
      <p:ext uri="{BB962C8B-B14F-4D97-AF65-F5344CB8AC3E}">
        <p14:creationId xmlns:p14="http://schemas.microsoft.com/office/powerpoint/2010/main" val="413555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776814"/>
            <a:ext cx="7996364" cy="5997273"/>
          </a:xfrm>
          <a:prstGeom prst="rect">
            <a:avLst/>
          </a:prstGeom>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659008792"/>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70" y="625571"/>
            <a:ext cx="8309892" cy="6232419"/>
          </a:xfrm>
          <a:prstGeom prst="rect">
            <a:avLst/>
          </a:prstGeom>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2892399534"/>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446071" y="651565"/>
            <a:ext cx="11448590" cy="716671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ניתן להסיק מסקנה אודות תזמון התערבות: מעניין לבדוק האם יש תקופות קריטיות במהלך הינקות שבהן היגיינת יתר משפיעה יותר על עיצוב הסיכון לפתח מחלות אטופיות.</a:t>
            </a: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האם נוכל ללמוד משהו על מערכת היחסים בין המשתנים מחלה בשנה הראשונה ומחלה בשנה השנייה.</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נוכל ללמוד משהו על מחלות אוטופיות ספציפיות, כלומר לבנות מודל לכל אחת מהמחלות.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289" y="944343"/>
            <a:ext cx="9021422" cy="5412853"/>
          </a:xfrm>
          <a:prstGeom prst="rect">
            <a:avLst/>
          </a:prstGeom>
        </p:spPr>
      </p:pic>
    </p:spTree>
    <p:extLst>
      <p:ext uri="{BB962C8B-B14F-4D97-AF65-F5344CB8AC3E}">
        <p14:creationId xmlns:p14="http://schemas.microsoft.com/office/powerpoint/2010/main" val="2601975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87364"/>
            <a:ext cx="11448590" cy="3011733"/>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4105228003"/>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45094160"/>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2309391129"/>
              </p:ext>
            </p:extLst>
          </p:nvPr>
        </p:nvGraphicFramePr>
        <p:xfrm>
          <a:off x="521329" y="728036"/>
          <a:ext cx="3867791" cy="219456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38" y="3471236"/>
            <a:ext cx="10981723" cy="3294518"/>
          </a:xfrm>
          <a:prstGeom prst="rect">
            <a:avLst/>
          </a:prstGeom>
        </p:spPr>
      </p:pic>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876238930"/>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853699" y="5107684"/>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13" name="Picture 12">
            <a:extLst>
              <a:ext uri="{FF2B5EF4-FFF2-40B4-BE49-F238E27FC236}">
                <a16:creationId xmlns:a16="http://schemas.microsoft.com/office/drawing/2014/main" id="{99A3F406-B40E-DECC-C97E-1F93D98AC4FD}"/>
              </a:ext>
            </a:extLst>
          </p:cNvPr>
          <p:cNvPicPr>
            <a:picLocks noChangeAspect="1"/>
          </p:cNvPicPr>
          <p:nvPr/>
        </p:nvPicPr>
        <p:blipFill>
          <a:blip r:embed="rId6"/>
          <a:stretch>
            <a:fillRect/>
          </a:stretch>
        </p:blipFill>
        <p:spPr>
          <a:xfrm>
            <a:off x="93282" y="124892"/>
            <a:ext cx="4863866" cy="3649857"/>
          </a:xfrm>
          <a:prstGeom prst="rect">
            <a:avLst/>
          </a:prstGeom>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79512" y="3071604"/>
            <a:ext cx="4877636" cy="748479"/>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0" name="Picture 19" descr="A picture containing text, screenshot, diagram, line&#10;&#10;Description automatically generated">
            <a:extLst>
              <a:ext uri="{FF2B5EF4-FFF2-40B4-BE49-F238E27FC236}">
                <a16:creationId xmlns:a16="http://schemas.microsoft.com/office/drawing/2014/main" id="{4014C4D7-F835-0FE1-982E-BA93C9B7BA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2488" y="1335300"/>
            <a:ext cx="6626087" cy="4969565"/>
          </a:xfrm>
          <a:prstGeom prst="rect">
            <a:avLst/>
          </a:prstGeom>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72037</TotalTime>
  <Words>2344</Words>
  <Application>Microsoft Office PowerPoint</Application>
  <PresentationFormat>Widescreen</PresentationFormat>
  <Paragraphs>299</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Merav Pervil</cp:lastModifiedBy>
  <cp:revision>110</cp:revision>
  <dcterms:created xsi:type="dcterms:W3CDTF">2023-01-08T16:55:44Z</dcterms:created>
  <dcterms:modified xsi:type="dcterms:W3CDTF">2023-06-12T12:34:53Z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